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12" r:id="rId2"/>
    <p:sldId id="322" r:id="rId3"/>
    <p:sldId id="323" r:id="rId4"/>
    <p:sldId id="324" r:id="rId5"/>
    <p:sldId id="257" r:id="rId6"/>
    <p:sldId id="313" r:id="rId7"/>
    <p:sldId id="317" r:id="rId8"/>
    <p:sldId id="318" r:id="rId9"/>
    <p:sldId id="314" r:id="rId10"/>
    <p:sldId id="316" r:id="rId11"/>
    <p:sldId id="315" r:id="rId12"/>
    <p:sldId id="319" r:id="rId13"/>
    <p:sldId id="32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8F0D99-711D-3A04-E23A-36DF960D65AB}" name="Brianne Curtis" initials="BC" userId="S::bcurtis@gfo.ca::4d36d49e-32f4-473a-b818-5cd7e50bc434" providerId="AD"/>
  <p188:author id="{0710B1E3-0150-7673-3936-C69F3E135641}" name="Nicole Koopstra" initials="" userId="S::nkoopstra@gfo.ca::a37db97f-7c29-425f-ae8b-a9ede515881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nikowsky" initials="LNB" lastIdx="1" clrIdx="0">
    <p:extLst>
      <p:ext uri="{19B8F6BF-5375-455C-9EA6-DF929625EA0E}">
        <p15:presenceInfo xmlns:p15="http://schemas.microsoft.com/office/powerpoint/2012/main" userId="Laura Bonikowsky" providerId="None"/>
      </p:ext>
    </p:extLst>
  </p:cmAuthor>
  <p:cmAuthor id="2" name="Lindsay Elgersma" initials="LE" lastIdx="1" clrIdx="1">
    <p:extLst>
      <p:ext uri="{19B8F6BF-5375-455C-9EA6-DF929625EA0E}">
        <p15:presenceInfo xmlns:p15="http://schemas.microsoft.com/office/powerpoint/2012/main" userId="S::lindsay@elgersmaconsultingcom.onmicrosoft.com::edbf2e0c-64c3-45a2-89a1-0f3e5760827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252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 autoAdjust="0"/>
    <p:restoredTop sz="76803" autoAdjust="0"/>
  </p:normalViewPr>
  <p:slideViewPr>
    <p:cSldViewPr snapToGrid="0">
      <p:cViewPr varScale="1">
        <p:scale>
          <a:sx n="64" d="100"/>
          <a:sy n="64" d="100"/>
        </p:scale>
        <p:origin x="1421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29"/>
    </p:cViewPr>
  </p:sorterViewPr>
  <p:notesViewPr>
    <p:cSldViewPr snapToGrid="0">
      <p:cViewPr varScale="1">
        <p:scale>
          <a:sx n="61" d="100"/>
          <a:sy n="61" d="100"/>
        </p:scale>
        <p:origin x="3168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D018B-63AE-44BB-B311-756F935CE590}" type="datetimeFigureOut">
              <a:rPr lang="en-CA" smtClean="0"/>
              <a:t>2024-10-03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52B4D-80B6-452C-A7D7-277FD7B18C0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70372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zqspUDzr6Xk" TargetMode="External"/><Relationship Id="rId3" Type="http://schemas.openxmlformats.org/officeDocument/2006/relationships/hyperlink" Target="https://sunbutter.com/recipe/harvest-granola-bars/" TargetMode="External"/><Relationship Id="rId7" Type="http://schemas.openxmlformats.org/officeDocument/2006/relationships/hyperlink" Target="https://cookieandkate.com/best-granola-bars-recipe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cookspiration.com/recipe.aspx?perma=KiWeDjW7ioQ&amp;g=20" TargetMode="External"/><Relationship Id="rId5" Type="http://schemas.openxmlformats.org/officeDocument/2006/relationships/hyperlink" Target="https://www.eatingbirdfood.com/nut-free-granola-bars/#wprm-recipe-container-109525" TargetMode="External"/><Relationship Id="rId4" Type="http://schemas.openxmlformats.org/officeDocument/2006/relationships/hyperlink" Target="https://www.pamperedchef.ca/pws/crystaldillon/recipe/Appetizers+%26+Snacks/Baked+Granola+Bars/1409319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cp.edu.gov.on.ca/en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ktok.com/@kyleistook/video/7335496005284154667?q=making%20pizza%20at%20home&amp;t=1724851652916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73012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Whether or not you’ll be making the granola bars, show students the measuring cups and explain the difference between measuring wet and dry ingredients (e.g., ¾ cup in dry measuring cups and ½ cup of liquid in a glass measuring cup). Show them the measuring spoons and which measuring spoon is 1 full teaspoon and which is ½. </a:t>
            </a:r>
          </a:p>
          <a:p>
            <a:endParaRPr lang="en-CA" dirty="0"/>
          </a:p>
          <a:p>
            <a:r>
              <a:rPr lang="en-CA" dirty="0"/>
              <a:t>If your class is nut free, try using soy butter in place of the peanut or almond butter.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75301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Lead students through the parts of the planner and ask them to  describe how each part helps a baker create the recipe.</a:t>
            </a:r>
          </a:p>
          <a:p>
            <a:endParaRPr lang="en-CA" dirty="0"/>
          </a:p>
          <a:p>
            <a:r>
              <a:rPr lang="en-CA" dirty="0"/>
              <a:t>Remind students to incorporate their flavour profile.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46070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If you have added material to or removed material from the various steps to this point, confirm that students have completed the work to ensure their success.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6257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56473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Educator-recommended recipes:</a:t>
            </a:r>
          </a:p>
          <a:p>
            <a:endParaRPr lang="en-US" dirty="0"/>
          </a:p>
          <a:p>
            <a:pPr marL="0" lvl="0" indent="0">
              <a:buFont typeface="Symbol" panose="05050102010706020507" pitchFamily="18" charset="2"/>
              <a:buNone/>
            </a:pPr>
            <a:r>
              <a:rPr lang="en-CA" sz="12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https://sunbutter.com/recipe/harvest-granola-bars/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Font typeface="Symbol" panose="05050102010706020507" pitchFamily="18" charset="2"/>
              <a:buNone/>
            </a:pPr>
            <a:endParaRPr lang="en-CA" sz="1200" u="sng" dirty="0">
              <a:solidFill>
                <a:srgbClr val="0563C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4"/>
            </a:endParaRPr>
          </a:p>
          <a:p>
            <a:pPr marL="0" lvl="0" indent="0">
              <a:buFont typeface="Symbol" panose="05050102010706020507" pitchFamily="18" charset="2"/>
              <a:buNone/>
            </a:pPr>
            <a:r>
              <a:rPr lang="en-CA" sz="12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https://www.pamperedchef.ca/pws/crystaldillon/recipe/Appetizers+%26+Snacks/Baked+Granola+Bars/1409319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Font typeface="Symbol" panose="05050102010706020507" pitchFamily="18" charset="2"/>
              <a:buNone/>
            </a:pPr>
            <a:endParaRPr lang="en-CA" sz="1200" u="sng" dirty="0">
              <a:solidFill>
                <a:srgbClr val="0563C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5"/>
            </a:endParaRPr>
          </a:p>
          <a:p>
            <a:pPr marL="0" lvl="0" indent="0">
              <a:buFont typeface="Symbol" panose="05050102010706020507" pitchFamily="18" charset="2"/>
              <a:buNone/>
            </a:pPr>
            <a:r>
              <a:rPr lang="en-CA" sz="12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https://www.eatingbirdfood.com/nut-free-granola-bars/#wprm-recipe-container-109525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Font typeface="Symbol" panose="05050102010706020507" pitchFamily="18" charset="2"/>
              <a:buNone/>
            </a:pPr>
            <a:endParaRPr lang="en-CA" sz="1200" u="sng" dirty="0">
              <a:solidFill>
                <a:srgbClr val="0563C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6"/>
            </a:endParaRPr>
          </a:p>
          <a:p>
            <a:pPr marL="0" lvl="0" indent="0">
              <a:buFont typeface="Symbol" panose="05050102010706020507" pitchFamily="18" charset="2"/>
              <a:buNone/>
            </a:pPr>
            <a:r>
              <a:rPr lang="en-CA" sz="12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https://www.cookspiration.com/recipe.aspx?perma=KiWeDjW7ioQ&amp;g=20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Font typeface="Symbol" panose="05050102010706020507" pitchFamily="18" charset="2"/>
              <a:buNone/>
            </a:pPr>
            <a:endParaRPr lang="en-CA" sz="1200" u="sng" dirty="0">
              <a:solidFill>
                <a:srgbClr val="0563C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7"/>
            </a:endParaRPr>
          </a:p>
          <a:p>
            <a:pPr marL="0" lvl="0" indent="0">
              <a:buFont typeface="Symbol" panose="05050102010706020507" pitchFamily="18" charset="2"/>
              <a:buNone/>
            </a:pPr>
            <a:r>
              <a:rPr lang="en-CA" sz="12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https://cookieandkate.com/best-granola-bars-recipe/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Font typeface="Symbol" panose="05050102010706020507" pitchFamily="18" charset="2"/>
              <a:buNone/>
            </a:pPr>
            <a:endParaRPr lang="en-CA" sz="1200" u="sng" dirty="0">
              <a:solidFill>
                <a:srgbClr val="0563C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8"/>
            </a:endParaRPr>
          </a:p>
          <a:p>
            <a:pPr marL="0" lvl="0" indent="0">
              <a:buFont typeface="Symbol" panose="05050102010706020507" pitchFamily="18" charset="2"/>
              <a:buNone/>
            </a:pPr>
            <a:r>
              <a:rPr lang="en-CA" sz="12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https://www.youtube.com/watch?v=zqspUDzr6Xk</a:t>
            </a: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53596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Health and Physical Education Curriculum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D Healthy Living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D1.1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Understand food origins, nutritional value, and environmental impact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D3.1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Make connections for healthy living through local and cultural foods, eating choices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Mathematics Curriculum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E Spatial Sense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E2.3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Use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non-standard units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appropriately to estimate, measure, and compare capacity, and explain the effect that overfilling or underfilling, and gaps between units, have on accuracy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E2.4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Compare, estimate, and measure the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mass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of various objects, using a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pan balance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and non-standard units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E2.5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Use various units of different sizes to measure the same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attribute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of a given item, and demonstrate that even though using different-sized units produces a different count, the size of the attribute remains the same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E2.6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Use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analog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and 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digital clocks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and timers to tell time in hours, minutes, and seconds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Language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Strand D Expressing Ideas and Creating Texts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D1.1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Identify the topic, purpose, and audience for various texts they plan to create, and describe how the chosen text form and genre will help communicate their intended meaning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D1.2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Generate and develop ideas about given and chosen topics, using various strategies, and drawing on various resources, including their own lived experiences, and learning from other subject areas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D1.3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Gather information and content relevant to a topic, using three or more sources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D1.4</a:t>
            </a:r>
            <a:r>
              <a:rPr lang="en-CA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Sort and sequence ideas and information, using appropriate strategies and tools, taking into account the text form and genre to be used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Agriculture/Agri-Foods Themes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Clr>
                <a:srgbClr val="000000"/>
              </a:buClr>
              <a:buSzPts val="1100"/>
              <a:buFont typeface="Symbol" pitchFamily="2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Grains are important ingredients in many healthy foods. They combine well with other flavours to create imaginative and tasty food. 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38373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4197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solidFill>
                  <a:schemeClr val="tx1"/>
                </a:solidFill>
                <a:latin typeface="+mn-lt"/>
              </a:rPr>
              <a:t>Learning Objectives</a:t>
            </a:r>
          </a:p>
          <a:p>
            <a:pPr algn="l"/>
            <a:r>
              <a:rPr lang="en-US" sz="1200" dirty="0"/>
              <a:t>•</a:t>
            </a:r>
            <a:r>
              <a:rPr lang="en-US" sz="1800" b="0" i="0" u="none" strike="noStrike" baseline="0" dirty="0">
                <a:latin typeface="InterstateCondensed-Light"/>
              </a:rPr>
              <a:t>Understand the parts of a recipe.</a:t>
            </a:r>
          </a:p>
          <a:p>
            <a:pPr algn="l"/>
            <a:r>
              <a:rPr lang="en-US" sz="1800" b="0" i="0" u="none" strike="noStrike" baseline="0" dirty="0">
                <a:latin typeface="InterstateCondensed-Light"/>
              </a:rPr>
              <a:t>• Know how to follow the steps of a recipe.</a:t>
            </a:r>
          </a:p>
          <a:p>
            <a:pPr algn="l"/>
            <a:r>
              <a:rPr lang="en-US" sz="1800" b="0" i="0" u="none" strike="noStrike" baseline="0" dirty="0">
                <a:latin typeface="InterstateCondensed-Light"/>
              </a:rPr>
              <a:t>• Apply all the things we have learned so far in STEMterprise.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50832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Show students this Tik Tok video and ask them to pay close attention.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https://www.tiktok.com/@kyleistook/video/7335496005284154667?q=making%20pizza%20at%20home&amp;t=1724851652916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 they view it, ask students if they would be able to make the pizza? Or is it pizza sandwich?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Would they know: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to make the dough?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much cheese they’d need? Or what kind?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long to bake to bake them?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much sauce to put on?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Ask students to consider what they’d need to be able to replicate this yummy looking pizza sandwiches? Perhaps some instructions? What would they call that?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CA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9164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for teachers: bring in a cookbook, some recipes on cards, or let students look at granola bar recipes online.  </a:t>
            </a:r>
          </a:p>
          <a:p>
            <a:endParaRPr lang="en-US" dirty="0"/>
          </a:p>
          <a:p>
            <a:r>
              <a:rPr lang="en-US" dirty="0"/>
              <a:t>This could be done as a whole-class group or in business groups.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27980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for teachers: bring in a cookbook, some recipes on cards, or let students look at granola bar recipes online.  </a:t>
            </a:r>
          </a:p>
          <a:p>
            <a:endParaRPr lang="en-US" dirty="0"/>
          </a:p>
          <a:p>
            <a:r>
              <a:rPr lang="en-US" dirty="0"/>
              <a:t>This could be done as a whole-class group or in business groups.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8906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Show students the recipe on the next slide. You may wish to print it and provide copies to each student or business group.</a:t>
            </a:r>
          </a:p>
          <a:p>
            <a:endParaRPr lang="en-CA" dirty="0"/>
          </a:p>
          <a:p>
            <a:r>
              <a:rPr lang="en-CA" dirty="0"/>
              <a:t>The Recipe Planning Template is provided as a separate download.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52B4D-80B6-452C-A7D7-277FD7B18C08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76437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C9B0BE-9E87-408E-BE07-3C11D8827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3" b="15599"/>
          <a:stretch/>
        </p:blipFill>
        <p:spPr>
          <a:xfrm>
            <a:off x="787136" y="230794"/>
            <a:ext cx="7550870" cy="414533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91AEFB-B151-492A-9947-CBE4C4DBC9F3}"/>
              </a:ext>
            </a:extLst>
          </p:cNvPr>
          <p:cNvSpPr/>
          <p:nvPr userDrawn="1"/>
        </p:nvSpPr>
        <p:spPr>
          <a:xfrm>
            <a:off x="685801" y="4694549"/>
            <a:ext cx="7822480" cy="1112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2E2E68F-9FB4-44AC-964F-4A19EFB514A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3076" y="4925564"/>
            <a:ext cx="7588577" cy="796506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6"/>
                </a:solidFill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 err="1"/>
              <a:t>Xxxxxxxxx</a:t>
            </a:r>
            <a:r>
              <a:rPr lang="en-US" dirty="0"/>
              <a:t> x </a:t>
            </a:r>
            <a:r>
              <a:rPr lang="en-US" dirty="0" err="1"/>
              <a:t>xxxxxx</a:t>
            </a:r>
            <a:r>
              <a:rPr lang="en-US" dirty="0"/>
              <a:t> </a:t>
            </a:r>
            <a:r>
              <a:rPr lang="en-US" dirty="0" err="1"/>
              <a:t>xxxxx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1CB7407-2DED-4D80-A275-67583C793BD1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5801" y="5953085"/>
            <a:ext cx="917346" cy="62708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en-US" dirty="0"/>
              <a:t>G3S07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33050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307F5BE-1879-4F76-AFC2-5CF1AB16A7D9}"/>
              </a:ext>
            </a:extLst>
          </p:cNvPr>
          <p:cNvSpPr/>
          <p:nvPr userDrawn="1"/>
        </p:nvSpPr>
        <p:spPr>
          <a:xfrm>
            <a:off x="638076" y="355699"/>
            <a:ext cx="7877274" cy="588484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0388" y="556184"/>
            <a:ext cx="5938887" cy="778208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6600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0388" y="1343735"/>
            <a:ext cx="7418895" cy="4736554"/>
          </a:xfrm>
        </p:spPr>
        <p:txBody>
          <a:bodyPr/>
          <a:lstStyle>
            <a:lvl1pPr>
              <a:defRPr sz="2400"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777FFD-47FF-46B5-9557-294CEE911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3" b="15599"/>
          <a:stretch/>
        </p:blipFill>
        <p:spPr>
          <a:xfrm>
            <a:off x="6729439" y="8828"/>
            <a:ext cx="2414561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76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4FFFE19-4F6F-4CDF-B4BF-37E003BCFCAE}"/>
              </a:ext>
            </a:extLst>
          </p:cNvPr>
          <p:cNvSpPr/>
          <p:nvPr userDrawn="1"/>
        </p:nvSpPr>
        <p:spPr>
          <a:xfrm>
            <a:off x="638076" y="355698"/>
            <a:ext cx="7877274" cy="588484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777FFD-47FF-46B5-9557-294CEE911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3" b="15599"/>
          <a:stretch/>
        </p:blipFill>
        <p:spPr>
          <a:xfrm>
            <a:off x="6729439" y="8828"/>
            <a:ext cx="2414561" cy="1325563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AD9CA26-19F8-423D-A918-8677BF68F37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923594" y="3635918"/>
            <a:ext cx="3007003" cy="2930255"/>
          </a:xfrm>
          <a:prstGeom prst="flowChartConnector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F07DCA-30DF-4FD5-A55D-B9A1F4376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556184"/>
            <a:ext cx="5948314" cy="778208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6600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8A57F65-F6A5-4470-A1BB-06A4A7C0B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346341"/>
            <a:ext cx="7428322" cy="4752801"/>
          </a:xfrm>
        </p:spPr>
        <p:txBody>
          <a:bodyPr/>
          <a:lstStyle>
            <a:lvl1pPr>
              <a:defRPr sz="2400">
                <a:latin typeface="Arial Rounded MT Bold" panose="020F0704030504030204" pitchFamily="34" charset="0"/>
              </a:defRPr>
            </a:lvl1pPr>
            <a:lvl2pPr>
              <a:defRPr>
                <a:latin typeface="Arial Rounded MT Bold" panose="020F0704030504030204" pitchFamily="34" charset="0"/>
              </a:defRPr>
            </a:lvl2pPr>
            <a:lvl3pPr>
              <a:defRPr>
                <a:latin typeface="Arial Rounded MT Bold" panose="020F0704030504030204" pitchFamily="34" charset="0"/>
              </a:defRPr>
            </a:lvl3pPr>
            <a:lvl4pPr>
              <a:defRPr>
                <a:latin typeface="Arial Rounded MT Bold" panose="020F0704030504030204" pitchFamily="34" charset="0"/>
              </a:defRPr>
            </a:lvl4pPr>
            <a:lvl5pPr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1680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C9B0BE-9E87-408E-BE07-3C11D8827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3" b="15599"/>
          <a:stretch/>
        </p:blipFill>
        <p:spPr>
          <a:xfrm>
            <a:off x="2955963" y="179404"/>
            <a:ext cx="3666363" cy="2012786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A41AD9C-BA5D-45A5-8485-A0FE5FC0806D}"/>
              </a:ext>
            </a:extLst>
          </p:cNvPr>
          <p:cNvSpPr/>
          <p:nvPr userDrawn="1"/>
        </p:nvSpPr>
        <p:spPr>
          <a:xfrm>
            <a:off x="4309371" y="5931262"/>
            <a:ext cx="1200808" cy="79021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1" name="Picture 4" descr="C:\Users\ecalhoun@gfo.ca\AppData\Local\Microsoft\Windows\Temporary Internet Files\Content.Outlook\DJ5WIKHZ\GIEG logo - color.jpg">
            <a:extLst>
              <a:ext uri="{FF2B5EF4-FFF2-40B4-BE49-F238E27FC236}">
                <a16:creationId xmlns:a16="http://schemas.microsoft.com/office/drawing/2014/main" id="{22605C6C-7CC5-4A78-9B96-68E0F56DF9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527" y="6021848"/>
            <a:ext cx="1003593" cy="65674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85B340A-6313-4F32-B417-2FF3F44C1740}"/>
              </a:ext>
            </a:extLst>
          </p:cNvPr>
          <p:cNvSpPr/>
          <p:nvPr userDrawn="1"/>
        </p:nvSpPr>
        <p:spPr>
          <a:xfrm>
            <a:off x="628650" y="2371121"/>
            <a:ext cx="7877274" cy="340307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5DEE7D2-65AD-4AEE-B416-A26C2EAC3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575" y="3125445"/>
            <a:ext cx="7491854" cy="2596625"/>
          </a:xfrm>
        </p:spPr>
        <p:txBody>
          <a:bodyPr/>
          <a:lstStyle>
            <a:lvl1pPr>
              <a:defRPr sz="2400">
                <a:solidFill>
                  <a:schemeClr val="accent6"/>
                </a:solidFill>
                <a:latin typeface="Arial Rounded MT Bold" panose="020F0704030504030204" pitchFamily="34" charset="0"/>
              </a:defRPr>
            </a:lvl1pPr>
            <a:lvl2pPr>
              <a:defRPr sz="2000">
                <a:solidFill>
                  <a:schemeClr val="accent6"/>
                </a:solidFill>
                <a:latin typeface="Arial Rounded MT Bold" panose="020F0704030504030204" pitchFamily="34" charset="0"/>
              </a:defRPr>
            </a:lvl2pPr>
            <a:lvl3pPr>
              <a:defRPr sz="1800">
                <a:solidFill>
                  <a:schemeClr val="accent6"/>
                </a:solidFill>
                <a:latin typeface="Arial Rounded MT Bold" panose="020F0704030504030204" pitchFamily="34" charset="0"/>
              </a:defRPr>
            </a:lvl3pPr>
            <a:lvl4pPr>
              <a:defRPr sz="1600">
                <a:solidFill>
                  <a:schemeClr val="accent6"/>
                </a:solidFill>
                <a:latin typeface="Arial Rounded MT Bold" panose="020F0704030504030204" pitchFamily="34" charset="0"/>
              </a:defRPr>
            </a:lvl4pPr>
            <a:lvl5pPr>
              <a:defRPr sz="1600">
                <a:solidFill>
                  <a:schemeClr val="accent6"/>
                </a:solidFill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3">
            <a:extLst>
              <a:ext uri="{FF2B5EF4-FFF2-40B4-BE49-F238E27FC236}">
                <a16:creationId xmlns:a16="http://schemas.microsoft.com/office/drawing/2014/main" id="{D2DE9F8A-6237-4EC7-9B79-CB9767625D6D}"/>
              </a:ext>
            </a:extLst>
          </p:cNvPr>
          <p:cNvSpPr txBox="1">
            <a:spLocks/>
          </p:cNvSpPr>
          <p:nvPr userDrawn="1"/>
        </p:nvSpPr>
        <p:spPr>
          <a:xfrm>
            <a:off x="888575" y="2512394"/>
            <a:ext cx="7626775" cy="613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6"/>
                </a:solidFill>
              </a:rPr>
              <a:t>What’s next?</a:t>
            </a:r>
            <a:endParaRPr lang="en-CA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15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BC88181-DF5C-45ED-A5AD-8C82628CF1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 r="10729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Graphical user interface&#10;&#10;Description automatically generated">
            <a:extLst>
              <a:ext uri="{FF2B5EF4-FFF2-40B4-BE49-F238E27FC236}">
                <a16:creationId xmlns:a16="http://schemas.microsoft.com/office/drawing/2014/main" id="{9A530123-AE99-4467-BC86-7E4003B5DEB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62" y="4020009"/>
            <a:ext cx="1188720" cy="586949"/>
          </a:xfrm>
          <a:prstGeom prst="rect">
            <a:avLst/>
          </a:prstGeom>
        </p:spPr>
      </p:pic>
      <p:pic>
        <p:nvPicPr>
          <p:cNvPr id="13" name="Picture 12" descr="A picture containing toy&#10;&#10;Description automatically generated">
            <a:extLst>
              <a:ext uri="{FF2B5EF4-FFF2-40B4-BE49-F238E27FC236}">
                <a16:creationId xmlns:a16="http://schemas.microsoft.com/office/drawing/2014/main" id="{01F68696-CCB1-482F-AD45-D8CB3E14F8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92" r="19334"/>
          <a:stretch/>
        </p:blipFill>
        <p:spPr>
          <a:xfrm rot="21388702">
            <a:off x="7994558" y="4234511"/>
            <a:ext cx="1124541" cy="408893"/>
          </a:xfrm>
          <a:prstGeom prst="rect">
            <a:avLst/>
          </a:prstGeom>
        </p:spPr>
      </p:pic>
      <p:pic>
        <p:nvPicPr>
          <p:cNvPr id="18" name="Picture 17" descr="Background pattern&#10;&#10;Description automatically generated">
            <a:extLst>
              <a:ext uri="{FF2B5EF4-FFF2-40B4-BE49-F238E27FC236}">
                <a16:creationId xmlns:a16="http://schemas.microsoft.com/office/drawing/2014/main" id="{3BE8D887-2E92-45A4-90FE-FF4BB38C1B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09" b="85244"/>
          <a:stretch/>
        </p:blipFill>
        <p:spPr>
          <a:xfrm>
            <a:off x="352765" y="1238720"/>
            <a:ext cx="392194" cy="331474"/>
          </a:xfrm>
          <a:prstGeom prst="rect">
            <a:avLst/>
          </a:prstGeom>
        </p:spPr>
      </p:pic>
      <p:pic>
        <p:nvPicPr>
          <p:cNvPr id="20" name="Picture 19" descr="Background pattern&#10;&#10;Description automatically generated">
            <a:extLst>
              <a:ext uri="{FF2B5EF4-FFF2-40B4-BE49-F238E27FC236}">
                <a16:creationId xmlns:a16="http://schemas.microsoft.com/office/drawing/2014/main" id="{16AFEC8E-0E08-4098-83CD-3FE0237619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7" t="72424" r="43207" b="5621"/>
          <a:stretch/>
        </p:blipFill>
        <p:spPr>
          <a:xfrm flipH="1">
            <a:off x="27953" y="1448423"/>
            <a:ext cx="572743" cy="507494"/>
          </a:xfrm>
          <a:prstGeom prst="rect">
            <a:avLst/>
          </a:prstGeom>
        </p:spPr>
      </p:pic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51F69743-F2E6-434D-82AB-8D2403B263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4" t="25555" r="75545" b="55000"/>
          <a:stretch/>
        </p:blipFill>
        <p:spPr>
          <a:xfrm>
            <a:off x="8503083" y="3295014"/>
            <a:ext cx="366713" cy="349251"/>
          </a:xfrm>
          <a:prstGeom prst="rect">
            <a:avLst/>
          </a:prstGeom>
        </p:spPr>
      </p:pic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95789B87-2D03-446C-8B94-2D96CC746C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4" t="25555" r="75545" b="55000"/>
          <a:stretch/>
        </p:blipFill>
        <p:spPr>
          <a:xfrm rot="319825">
            <a:off x="8635640" y="3044615"/>
            <a:ext cx="366713" cy="349251"/>
          </a:xfrm>
          <a:prstGeom prst="rect">
            <a:avLst/>
          </a:prstGeom>
        </p:spPr>
      </p:pic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4E99BA1A-54F3-4F58-A326-5CBD25A8A7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29" t="31403" r="16737" b="48436"/>
          <a:stretch/>
        </p:blipFill>
        <p:spPr>
          <a:xfrm flipH="1">
            <a:off x="293991" y="304635"/>
            <a:ext cx="568339" cy="501015"/>
          </a:xfrm>
          <a:prstGeom prst="rect">
            <a:avLst/>
          </a:prstGeom>
        </p:spPr>
      </p:pic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52EDC74B-B62C-4422-84AD-B3642C9137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7" t="14452" r="44574" b="67048"/>
          <a:stretch/>
        </p:blipFill>
        <p:spPr>
          <a:xfrm>
            <a:off x="2245" y="104238"/>
            <a:ext cx="584200" cy="45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7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Arial Rounded MT Bold" panose="020F07040305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Rounded MT Bold" panose="020F07040305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ookieandkate.com/best-granola-bars-recipe/print/36145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ktok.com/@kyleistook/video/7335496005284154667?q=making%20pizza%20at%20home&amp;t=1724851652916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8647AE-EC0F-4FF6-8298-3F9A66EA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Lexend Deca Medium" pitchFamily="2" charset="77"/>
              </a:rPr>
              <a:t>Stage 5</a:t>
            </a:r>
          </a:p>
          <a:p>
            <a:r>
              <a:rPr lang="en-US" dirty="0">
                <a:latin typeface="Lexend Deca Medium" pitchFamily="2" charset="77"/>
              </a:rPr>
              <a:t>Lesson 3: Designing a Healthy Recipe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DB11EA-E30C-B498-8A7D-984D0E6AD919}"/>
              </a:ext>
            </a:extLst>
          </p:cNvPr>
          <p:cNvSpPr/>
          <p:nvPr/>
        </p:nvSpPr>
        <p:spPr>
          <a:xfrm>
            <a:off x="0" y="6244885"/>
            <a:ext cx="9144000" cy="345440"/>
          </a:xfrm>
          <a:prstGeom prst="rect">
            <a:avLst/>
          </a:prstGeom>
          <a:solidFill>
            <a:srgbClr val="9549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9D08574-D73D-068D-8964-3C94A63235E3}"/>
              </a:ext>
            </a:extLst>
          </p:cNvPr>
          <p:cNvSpPr txBox="1">
            <a:spLocks/>
          </p:cNvSpPr>
          <p:nvPr/>
        </p:nvSpPr>
        <p:spPr>
          <a:xfrm>
            <a:off x="685801" y="6032945"/>
            <a:ext cx="8175170" cy="627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100" dirty="0">
              <a:solidFill>
                <a:srgbClr val="000000"/>
              </a:solidFill>
              <a:latin typeface="IIKLH K+ Arial MT"/>
            </a:endParaRPr>
          </a:p>
          <a:p>
            <a:r>
              <a:rPr lang="en-US" sz="1100" dirty="0">
                <a:solidFill>
                  <a:schemeClr val="bg1"/>
                </a:solidFill>
                <a:latin typeface="IIKLH K+ Arial MT"/>
              </a:rPr>
              <a:t>© The National Farmers’ Union of England and Wales - All rights reserved. These resources may be reproduced for educational use only.</a:t>
            </a:r>
            <a:endParaRPr lang="en-CA" sz="1050" dirty="0">
              <a:solidFill>
                <a:schemeClr val="bg1"/>
              </a:solidFill>
            </a:endParaRP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444927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20AEF-6E92-37D3-E2ED-ACE03CBE8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667020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Granola Bar Base </a:t>
            </a:r>
            <a:r>
              <a:rPr lang="en-CA" dirty="0">
                <a:latin typeface="Lexend Deca Medium" pitchFamily="2" charset="77"/>
              </a:rPr>
              <a:t>Recipe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F93F0-1B9F-58F8-9AA7-91EC64550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445228"/>
            <a:ext cx="5378848" cy="473655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CA" sz="1800" u="none" strike="noStrike" cap="all" dirty="0">
                <a:solidFill>
                  <a:srgbClr val="000000"/>
                </a:solidFill>
                <a:latin typeface="Lexend Deca Light" pitchFamily="2" charset="77"/>
              </a:rPr>
              <a:t>EASY NO-BAKE GRANOLA BARS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CA" sz="1800" cap="all" dirty="0">
              <a:solidFill>
                <a:srgbClr val="000000"/>
              </a:solidFill>
              <a:effectLst/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CA" sz="1800" u="none" strike="noStrike" cap="all" dirty="0">
                <a:solidFill>
                  <a:srgbClr val="000000"/>
                </a:solidFill>
                <a:effectLst/>
                <a:latin typeface="Lexend Deca Light" pitchFamily="2" charset="77"/>
              </a:rPr>
              <a:t>INGREDIENTS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sz="18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1 ¾ cups old-fashioned or quick-cooking oats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sz="18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1 teaspoon ground cinnamon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sz="18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½ teaspoon fine sea salt (if using regular table salt, use a bit less)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sz="18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2 cups mix-ins (nuts, seeds, chocolate chips, shredded coconut</a:t>
            </a:r>
            <a:r>
              <a:rPr lang="en-CA" sz="1800" dirty="0">
                <a:solidFill>
                  <a:srgbClr val="000000"/>
                </a:solidFill>
                <a:latin typeface="Lexend Deca Light" pitchFamily="2" charset="77"/>
              </a:rPr>
              <a:t>,</a:t>
            </a:r>
            <a:r>
              <a:rPr lang="en-CA" sz="18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 or dried fruit)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sz="18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1 cup creamy peanut butter or almond butter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sz="18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½ cup honey or maple syrup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sz="1800" u="none" strike="noStrike" dirty="0">
                <a:solidFill>
                  <a:srgbClr val="000000"/>
                </a:solidFill>
                <a:effectLst/>
                <a:latin typeface="Lexend Deca Light" pitchFamily="2" charset="77"/>
              </a:rPr>
              <a:t>1 teaspoon vanilla extract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800" dirty="0"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Lexend Deca Light" pitchFamily="2" charset="77"/>
              </a:rPr>
              <a:t>View the full recipe at: </a:t>
            </a:r>
            <a:r>
              <a:rPr lang="en-US" sz="1800" dirty="0">
                <a:latin typeface="Lexend Deca Light" pitchFamily="2" charset="77"/>
                <a:hlinkClick r:id="rId3"/>
              </a:rPr>
              <a:t>https://cookieandkate.com/best-granola-bars-recipe/print/36145/</a:t>
            </a:r>
            <a:r>
              <a:rPr lang="en-US" sz="1800" dirty="0">
                <a:latin typeface="Lexend Deca Light" pitchFamily="2" charset="77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F0CC60-2675-149C-01E3-58D9384B63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554" y="1847741"/>
            <a:ext cx="1718395" cy="236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32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E48D2-5DF5-5DE0-3F31-C8E4AD3B8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951" y="708584"/>
            <a:ext cx="5938887" cy="778208"/>
          </a:xfrm>
        </p:spPr>
        <p:txBody>
          <a:bodyPr>
            <a:normAutofit/>
          </a:bodyPr>
          <a:lstStyle/>
          <a:p>
            <a:r>
              <a:rPr lang="en-US" dirty="0">
                <a:latin typeface="Lexend Deca Medium" pitchFamily="2" charset="77"/>
              </a:rPr>
              <a:t>Recipe Planner</a:t>
            </a:r>
          </a:p>
        </p:txBody>
      </p:sp>
      <p:pic>
        <p:nvPicPr>
          <p:cNvPr id="4" name="Picture 3" descr="A white rectangular object with text&#10;&#10;Description automatically generated with medium confidence">
            <a:extLst>
              <a:ext uri="{FF2B5EF4-FFF2-40B4-BE49-F238E27FC236}">
                <a16:creationId xmlns:a16="http://schemas.microsoft.com/office/drawing/2014/main" id="{DA4514A1-4A85-5ECD-2D61-DD13CCFA1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819" y="1690254"/>
            <a:ext cx="3135501" cy="40914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</p:pic>
      <p:pic>
        <p:nvPicPr>
          <p:cNvPr id="6" name="Picture 5" descr="A blank list of food items&#10;&#10;Description automatically generated">
            <a:extLst>
              <a:ext uri="{FF2B5EF4-FFF2-40B4-BE49-F238E27FC236}">
                <a16:creationId xmlns:a16="http://schemas.microsoft.com/office/drawing/2014/main" id="{440344E8-B2F4-94DF-9958-818D5E9EA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979" y="1690255"/>
            <a:ext cx="3143493" cy="4091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2657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C1E35-A383-E360-D7D8-54B6D402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43" y="802911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Wrap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9048C3-DDFA-B961-5194-81E48930E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6643" y="1662390"/>
            <a:ext cx="4824667" cy="4736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At this point you should have…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>
              <a:buFont typeface="Wingdings" pitchFamily="2" charset="2"/>
              <a:buChar char="q"/>
            </a:pPr>
            <a:r>
              <a:rPr lang="en-US" sz="2000" dirty="0">
                <a:latin typeface="Lexend Deca Light" pitchFamily="2" charset="77"/>
              </a:rPr>
              <a:t> Taken the </a:t>
            </a:r>
            <a:r>
              <a:rPr lang="en-US" sz="2000" dirty="0" err="1">
                <a:latin typeface="Lexend Deca Light" pitchFamily="2" charset="77"/>
              </a:rPr>
              <a:t>STEMterprise</a:t>
            </a:r>
            <a:r>
              <a:rPr lang="en-US" sz="2000" dirty="0">
                <a:latin typeface="Lexend Deca Light" pitchFamily="2" charset="77"/>
              </a:rPr>
              <a:t> Pledge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>
                <a:latin typeface="Lexend Deca Light" pitchFamily="2" charset="77"/>
              </a:rPr>
              <a:t> Decided on your Business Name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>
                <a:latin typeface="Lexend Deca Light" pitchFamily="2" charset="77"/>
              </a:rPr>
              <a:t> Designed Your Logo 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>
                <a:latin typeface="Lexend Deca Light" pitchFamily="2" charset="77"/>
              </a:rPr>
              <a:t> Written Your Recipe </a:t>
            </a:r>
          </a:p>
          <a:p>
            <a:pPr>
              <a:buFont typeface="Wingdings" pitchFamily="2" charset="2"/>
              <a:buChar char="q"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If you have done all of these things, you are well on your way!  </a:t>
            </a:r>
          </a:p>
        </p:txBody>
      </p:sp>
    </p:spTree>
    <p:extLst>
      <p:ext uri="{BB962C8B-B14F-4D97-AF65-F5344CB8AC3E}">
        <p14:creationId xmlns:p14="http://schemas.microsoft.com/office/powerpoint/2010/main" val="3891028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8B45E-7FFA-6EC4-AEB8-E95458E97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9" y="1662545"/>
            <a:ext cx="7030824" cy="4417744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Lexend Deca Light" pitchFamily="2" charset="77"/>
              </a:rPr>
              <a:t>In Stage 6: Market Your Product, you are going to exercise your math muscles and make some decisions!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Lexend Deca Light" pitchFamily="2" charset="77"/>
              </a:rPr>
              <a:t>You will: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Lexend Deca Light" pitchFamily="2" charset="77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decide on your selling price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develop your advertising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design your packaging </a:t>
            </a:r>
          </a:p>
          <a:p>
            <a:endParaRPr lang="en-US" dirty="0">
              <a:latin typeface="Lexend Deca Light" pitchFamily="2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8EC05D-573A-B5D4-C85E-5F99F57D1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788" y="718744"/>
            <a:ext cx="5938887" cy="778208"/>
          </a:xfrm>
        </p:spPr>
        <p:txBody>
          <a:bodyPr>
            <a:normAutofit/>
          </a:bodyPr>
          <a:lstStyle/>
          <a:p>
            <a:r>
              <a:rPr lang="en-US" dirty="0">
                <a:latin typeface="Lexend Deca Medium" pitchFamily="2" charset="77"/>
              </a:rPr>
              <a:t>Check In – What’s Next?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7C90A7-707E-572A-2E37-74AA68CC1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160" y="2439211"/>
            <a:ext cx="3505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56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6AAE6-7626-B93A-423B-0AA0D8029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207" y="708438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A Note for Teachers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BC951-9C0D-792E-9132-C8272A235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207" y="1773381"/>
            <a:ext cx="6985976" cy="42653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Students will learn how to create and follow a recipe. They will begin by understanding the parts of a recipe and why they provide steps to follow. Using a basic granola bar recipe as an example, students will create their own recipes, incorporating their flavour profiles.</a:t>
            </a:r>
          </a:p>
          <a:p>
            <a:pPr marL="0" indent="0">
              <a:buNone/>
            </a:pPr>
            <a:endParaRPr lang="en-CA" sz="2000" dirty="0"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A list of educator-recommended recipes are included in the speaking notes below.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65643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2FB65-531B-08BD-16D9-B080E77A2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Lexend Deca Medium" pitchFamily="2" charset="77"/>
              </a:rPr>
              <a:t>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A8871-D630-8F7C-172F-F77840CA86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CA" sz="1500" b="1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Healthy Living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CA" sz="15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D1.1 Understand food origins, nutritional value, and environmental impact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tabLst>
                <a:tab pos="457200" algn="l"/>
              </a:tabLst>
            </a:pPr>
            <a:r>
              <a:rPr lang="en-CA" sz="15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D3.1 Local and cultural foods, eating choices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CA" sz="1500" b="1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Mathematics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CA" sz="1500" dirty="0">
                <a:solidFill>
                  <a:srgbClr val="000000"/>
                </a:solidFill>
                <a:highlight>
                  <a:srgbClr val="FFFFFF"/>
                </a:highlight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E2.3 Use non-standard units appropriately to estimate, measure, and compare capacity, and explain the effect that overfilling or underfilling, and gaps between units, have on accuracy</a:t>
            </a:r>
            <a:endParaRPr lang="en-CA" sz="1500" dirty="0">
              <a:highlight>
                <a:srgbClr val="FFFFFF"/>
              </a:highlight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CA" sz="1500" dirty="0">
                <a:solidFill>
                  <a:srgbClr val="000000"/>
                </a:solidFill>
                <a:highlight>
                  <a:srgbClr val="FFFFFF"/>
                </a:highlight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E2.4 Compare, estimate, and measure the mass of various objects, using a pan balance and non-standard units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CA" sz="1500" dirty="0">
                <a:solidFill>
                  <a:srgbClr val="000000"/>
                </a:solidFill>
                <a:highlight>
                  <a:srgbClr val="FFFFFF"/>
                </a:highlight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E2.5 Use various units of different sizes to measure the same attribute of a given item, and demonstrate that even though using different-sized units produces a different count, the size of the attribute remains the same 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CA" sz="1500" dirty="0">
                <a:solidFill>
                  <a:srgbClr val="000000"/>
                </a:solidFill>
                <a:highlight>
                  <a:srgbClr val="FFFFFF"/>
                </a:highlight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E2.6 Use analog </a:t>
            </a:r>
            <a:r>
              <a:rPr lang="en-CA" sz="15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and </a:t>
            </a:r>
            <a:r>
              <a:rPr lang="en-CA" sz="1500" u="none" strike="noStrike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digital clocks</a:t>
            </a:r>
            <a:r>
              <a:rPr lang="en-CA" sz="15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 and timers to tell time in hours, minutes, and seconds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CA" sz="1500" b="1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Agricultural /Agri-Foods Themes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CA" sz="15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Grains are important ingredients in many healthy foods. They combine well with other flavours to create imaginative and tasty food</a:t>
            </a:r>
            <a:r>
              <a:rPr lang="en-CA" sz="1700" dirty="0"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CA" sz="1700" dirty="0">
              <a:highlight>
                <a:srgbClr val="FFFFFF"/>
              </a:highlight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CA" sz="1700" b="1" dirty="0">
                <a:effectLst/>
                <a:highlight>
                  <a:srgbClr val="F09252"/>
                </a:highlight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Additional language expectations are included in the speaking notes below</a:t>
            </a:r>
            <a:endParaRPr lang="en-CA" sz="1800" b="1" dirty="0">
              <a:effectLst/>
              <a:highlight>
                <a:srgbClr val="F09252"/>
              </a:highlight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35318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8647AE-EC0F-4FF6-8298-3F9A66EA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Lexend Deca Medium" pitchFamily="2" charset="77"/>
              </a:rPr>
              <a:t>Stage 5</a:t>
            </a:r>
          </a:p>
          <a:p>
            <a:r>
              <a:rPr lang="en-US" dirty="0">
                <a:latin typeface="Lexend Deca Medium" pitchFamily="2" charset="77"/>
              </a:rPr>
              <a:t>Lesson 3 - Designing a Healthy Recipe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89B65F-525C-D35D-9B75-3708D4C1ECA7}"/>
              </a:ext>
            </a:extLst>
          </p:cNvPr>
          <p:cNvSpPr/>
          <p:nvPr/>
        </p:nvSpPr>
        <p:spPr>
          <a:xfrm>
            <a:off x="0" y="6244885"/>
            <a:ext cx="9144000" cy="345440"/>
          </a:xfrm>
          <a:prstGeom prst="rect">
            <a:avLst/>
          </a:prstGeom>
          <a:solidFill>
            <a:srgbClr val="9549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FE9BB53-D234-EB19-ADE9-0EBEEAEE1829}"/>
              </a:ext>
            </a:extLst>
          </p:cNvPr>
          <p:cNvSpPr txBox="1">
            <a:spLocks/>
          </p:cNvSpPr>
          <p:nvPr/>
        </p:nvSpPr>
        <p:spPr>
          <a:xfrm>
            <a:off x="685801" y="6032945"/>
            <a:ext cx="8175170" cy="627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Rounded MT Bold" panose="020F07040305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100" dirty="0">
              <a:solidFill>
                <a:srgbClr val="000000"/>
              </a:solidFill>
              <a:latin typeface="IIKLH K+ Arial MT"/>
            </a:endParaRPr>
          </a:p>
          <a:p>
            <a:r>
              <a:rPr lang="en-US" sz="1100" dirty="0">
                <a:solidFill>
                  <a:schemeClr val="bg1"/>
                </a:solidFill>
                <a:latin typeface="IIKLH K+ Arial MT"/>
              </a:rPr>
              <a:t>© The National Farmers’ Union of England and Wales - All rights reserved. These resources may be reproduced for educational use only.</a:t>
            </a:r>
            <a:endParaRPr lang="en-CA" sz="1050" dirty="0">
              <a:solidFill>
                <a:schemeClr val="bg1"/>
              </a:solidFill>
            </a:endParaRP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750628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DA110-8075-4B96-AA4F-F5B9C77F6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660" y="763003"/>
            <a:ext cx="5938887" cy="786547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Learning Goals</a:t>
            </a:r>
            <a:endParaRPr lang="en-CA" dirty="0">
              <a:latin typeface="Lexend Deca Medium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0F822-BDF1-49A4-9AB8-F82594FFB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404" y="1801091"/>
            <a:ext cx="7799915" cy="432642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000" dirty="0">
                <a:latin typeface="Lexend Deca Light" pitchFamily="2" charset="77"/>
              </a:rPr>
              <a:t>Understand the parts of a recipe.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000" dirty="0">
                <a:latin typeface="Lexend Deca Light" pitchFamily="2" charset="77"/>
              </a:rPr>
              <a:t>Know how to follow the steps of a recipe.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000" dirty="0">
                <a:latin typeface="Lexend Deca Light" pitchFamily="2" charset="77"/>
              </a:rPr>
              <a:t>Apply all the things we have learned so far in </a:t>
            </a:r>
            <a:r>
              <a:rPr lang="en-US" sz="2000" dirty="0" err="1">
                <a:latin typeface="Lexend Deca Light" pitchFamily="2" charset="77"/>
              </a:rPr>
              <a:t>STEMterprise</a:t>
            </a:r>
            <a:r>
              <a:rPr lang="en-US" sz="2000" dirty="0">
                <a:latin typeface="Lexend Deca Light" pitchFamily="2" charset="77"/>
              </a:rPr>
              <a:t>.</a:t>
            </a:r>
          </a:p>
        </p:txBody>
      </p:sp>
      <p:pic>
        <p:nvPicPr>
          <p:cNvPr id="5" name="Picture 4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72F22970-8735-471F-A6E0-5DFAF71DC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55374">
            <a:off x="6860533" y="4976908"/>
            <a:ext cx="1657548" cy="165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52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EC617-1333-330C-8179-1BE119963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788" y="635867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Minds ON!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74CF12C-CCE0-09D8-A343-A3C24F83C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2788" y="1414075"/>
            <a:ext cx="7418895" cy="4736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What would allow you to make this recipe?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6A8D8B-E8D9-35DB-568A-F701E0DE7F0C}"/>
              </a:ext>
            </a:extLst>
          </p:cNvPr>
          <p:cNvSpPr txBox="1"/>
          <p:nvPr/>
        </p:nvSpPr>
        <p:spPr>
          <a:xfrm>
            <a:off x="3949831" y="2031664"/>
            <a:ext cx="35507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Source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DD762A-BB81-A796-D385-A189CB66C1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3317" y="2031664"/>
            <a:ext cx="2381658" cy="350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020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C8EC0-3153-125B-F10C-3B925E59F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8" y="777711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Basic Parts of a Recipe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85981-57F3-5F6E-A8B8-3CCF43AA6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8" y="1842655"/>
            <a:ext cx="7418895" cy="42376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Recipes have some basic parts, just like books.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6600"/>
                </a:solidFill>
                <a:latin typeface="Lexend Deca Light" pitchFamily="2" charset="77"/>
              </a:rPr>
              <a:t>What are the common parts of a book?  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5252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C8EC0-3153-125B-F10C-3B925E59F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0497" y="777711"/>
            <a:ext cx="5938887" cy="778208"/>
          </a:xfrm>
        </p:spPr>
        <p:txBody>
          <a:bodyPr/>
          <a:lstStyle/>
          <a:p>
            <a:r>
              <a:rPr lang="en-US" dirty="0">
                <a:latin typeface="Lexend Deca Medium" pitchFamily="2" charset="77"/>
              </a:rPr>
              <a:t>Basic Parts of a Recipe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85981-57F3-5F6E-A8B8-3CCF43AA6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497" y="1953491"/>
            <a:ext cx="7418895" cy="412679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Lexend Deca Light" pitchFamily="2" charset="77"/>
              </a:rPr>
              <a:t>Recipes have some basic parts, just like books.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6600"/>
              </a:solidFill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6600"/>
                </a:solidFill>
                <a:latin typeface="Lexend Deca Light" pitchFamily="2" charset="77"/>
              </a:rPr>
              <a:t>What are some common parts of a book?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6600"/>
              </a:solidFill>
              <a:latin typeface="Lexend Deca Light" pitchFamily="2" charset="77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a front and back cover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title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table of contents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chapters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latin typeface="Lexend Deca Light" pitchFamily="2" charset="77"/>
              </a:rPr>
              <a:t>page numbers 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000" dirty="0">
              <a:solidFill>
                <a:srgbClr val="FF6600"/>
              </a:solidFill>
              <a:latin typeface="Lexend Deca Light" pitchFamily="2" charset="77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6600"/>
                </a:solidFill>
                <a:latin typeface="Lexend Deca Light" pitchFamily="2" charset="77"/>
              </a:rPr>
              <a:t>Discuss: What are some common parts of a recipe?</a:t>
            </a:r>
          </a:p>
        </p:txBody>
      </p:sp>
    </p:spTree>
    <p:extLst>
      <p:ext uri="{BB962C8B-B14F-4D97-AF65-F5344CB8AC3E}">
        <p14:creationId xmlns:p14="http://schemas.microsoft.com/office/powerpoint/2010/main" val="2029070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CE860-4414-7BC7-975B-704330F7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389" y="777711"/>
            <a:ext cx="5938887" cy="778208"/>
          </a:xfrm>
        </p:spPr>
        <p:txBody>
          <a:bodyPr>
            <a:normAutofit/>
          </a:bodyPr>
          <a:lstStyle/>
          <a:p>
            <a:r>
              <a:rPr lang="en-US" dirty="0">
                <a:latin typeface="Lexend Deca Medium" pitchFamily="2" charset="77"/>
              </a:rPr>
              <a:t>Write Your Recipe!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8E86-FAC1-EDB1-214F-D920B2FB79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389" y="1911927"/>
            <a:ext cx="6999830" cy="4168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It’s time to plan your recipe.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r>
              <a:rPr lang="en-US" sz="2000" dirty="0">
                <a:latin typeface="Lexend Deca Light" pitchFamily="2" charset="77"/>
              </a:rPr>
              <a:t>You will need:</a:t>
            </a:r>
          </a:p>
          <a:p>
            <a:r>
              <a:rPr lang="en-US" sz="2000" dirty="0">
                <a:latin typeface="Lexend Deca Light" pitchFamily="2" charset="77"/>
              </a:rPr>
              <a:t>A basic granola bar recipe to use as a starting point (slide 10)</a:t>
            </a:r>
          </a:p>
          <a:p>
            <a:r>
              <a:rPr lang="en-US" sz="2000" dirty="0">
                <a:latin typeface="Lexend Deca Light" pitchFamily="2" charset="77"/>
              </a:rPr>
              <a:t>Your flavour profile (the flavours you chose)</a:t>
            </a:r>
          </a:p>
          <a:p>
            <a:r>
              <a:rPr lang="en-US" sz="2000" dirty="0">
                <a:latin typeface="Lexend Deca Light" pitchFamily="2" charset="77"/>
              </a:rPr>
              <a:t>Recipe Planning Template</a:t>
            </a:r>
          </a:p>
          <a:p>
            <a:r>
              <a:rPr lang="en-US" sz="2000" dirty="0">
                <a:latin typeface="Lexend Deca Light" pitchFamily="2" charset="77"/>
              </a:rPr>
              <a:t>The name you decide on for your granola bar</a:t>
            </a: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  <a:p>
            <a:pPr marL="0" indent="0">
              <a:buNone/>
            </a:pPr>
            <a:endParaRPr lang="en-US" sz="2000" dirty="0">
              <a:latin typeface="Lexend Dec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36821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9077</TotalTime>
  <Words>1460</Words>
  <Application>Microsoft Office PowerPoint</Application>
  <PresentationFormat>On-screen Show (4:3)</PresentationFormat>
  <Paragraphs>172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 Rounded MT Bold</vt:lpstr>
      <vt:lpstr>Calibri</vt:lpstr>
      <vt:lpstr>Century Gothic</vt:lpstr>
      <vt:lpstr>IIKLH K+ Arial MT</vt:lpstr>
      <vt:lpstr>InterstateCondensed-Light</vt:lpstr>
      <vt:lpstr>Lexend Deca Light</vt:lpstr>
      <vt:lpstr>Lexend Deca Medium</vt:lpstr>
      <vt:lpstr>Symbol</vt:lpstr>
      <vt:lpstr>Wingdings</vt:lpstr>
      <vt:lpstr>Office Theme</vt:lpstr>
      <vt:lpstr>PowerPoint Presentation</vt:lpstr>
      <vt:lpstr>A Note for Teachers </vt:lpstr>
      <vt:lpstr>Expectations</vt:lpstr>
      <vt:lpstr>PowerPoint Presentation</vt:lpstr>
      <vt:lpstr>Learning Goals</vt:lpstr>
      <vt:lpstr>Minds ON!</vt:lpstr>
      <vt:lpstr>Basic Parts of a Recipe</vt:lpstr>
      <vt:lpstr>Basic Parts of a Recipe</vt:lpstr>
      <vt:lpstr>Write Your Recipe!</vt:lpstr>
      <vt:lpstr>Granola Bar Base Recipe</vt:lpstr>
      <vt:lpstr>Recipe Planner</vt:lpstr>
      <vt:lpstr>Wrap Up</vt:lpstr>
      <vt:lpstr>Check In – What’s Next?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Ratz</dc:creator>
  <cp:lastModifiedBy>Brianne Curtis</cp:lastModifiedBy>
  <cp:revision>165</cp:revision>
  <cp:lastPrinted>2023-02-13T13:28:23Z</cp:lastPrinted>
  <dcterms:created xsi:type="dcterms:W3CDTF">2022-06-20T17:57:32Z</dcterms:created>
  <dcterms:modified xsi:type="dcterms:W3CDTF">2024-10-03T21:21:40Z</dcterms:modified>
</cp:coreProperties>
</file>